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6" r:id="rId2"/>
    <p:sldId id="269" r:id="rId3"/>
    <p:sldId id="271" r:id="rId4"/>
    <p:sldId id="273" r:id="rId5"/>
    <p:sldId id="270" r:id="rId6"/>
    <p:sldId id="267" r:id="rId7"/>
    <p:sldId id="258" r:id="rId8"/>
    <p:sldId id="259" r:id="rId9"/>
    <p:sldId id="263" r:id="rId10"/>
    <p:sldId id="260" r:id="rId11"/>
    <p:sldId id="261" r:id="rId12"/>
    <p:sldId id="262" r:id="rId13"/>
    <p:sldId id="268" r:id="rId14"/>
    <p:sldId id="264" r:id="rId15"/>
    <p:sldId id="266" r:id="rId16"/>
    <p:sldId id="265" r:id="rId17"/>
    <p:sldId id="257" r:id="rId18"/>
    <p:sldId id="272" r:id="rId19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7FCF4E-98B3-418F-8CD9-AFFC5BB29D8B}" type="datetimeFigureOut">
              <a:rPr lang="de-DE" smtClean="0"/>
              <a:t>01.06.2022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91F031-8BB0-408B-B6BF-6CCB3BED81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3556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AE2A-96BA-4701-8ABC-E27CA83AEDE2}" type="datetimeFigureOut">
              <a:rPr lang="de-DE" smtClean="0"/>
              <a:t>01.06.2022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9D4D-24B8-4FF9-9EBD-7CBB26916A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8707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AE2A-96BA-4701-8ABC-E27CA83AEDE2}" type="datetimeFigureOut">
              <a:rPr lang="de-DE" smtClean="0"/>
              <a:t>01.06.2022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9D4D-24B8-4FF9-9EBD-7CBB26916A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8799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AE2A-96BA-4701-8ABC-E27CA83AEDE2}" type="datetimeFigureOut">
              <a:rPr lang="de-DE" smtClean="0"/>
              <a:t>01.06.2022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9D4D-24B8-4FF9-9EBD-7CBB26916A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1411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AE2A-96BA-4701-8ABC-E27CA83AEDE2}" type="datetimeFigureOut">
              <a:rPr lang="de-DE" smtClean="0"/>
              <a:t>01.06.2022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9D4D-24B8-4FF9-9EBD-7CBB26916A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8430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AE2A-96BA-4701-8ABC-E27CA83AEDE2}" type="datetimeFigureOut">
              <a:rPr lang="de-DE" smtClean="0"/>
              <a:t>01.06.2022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9D4D-24B8-4FF9-9EBD-7CBB26916A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2913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AE2A-96BA-4701-8ABC-E27CA83AEDE2}" type="datetimeFigureOut">
              <a:rPr lang="de-DE" smtClean="0"/>
              <a:t>01.06.2022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9D4D-24B8-4FF9-9EBD-7CBB26916A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3272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AE2A-96BA-4701-8ABC-E27CA83AEDE2}" type="datetimeFigureOut">
              <a:rPr lang="de-DE" smtClean="0"/>
              <a:t>01.06.2022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9D4D-24B8-4FF9-9EBD-7CBB26916A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1290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AE2A-96BA-4701-8ABC-E27CA83AEDE2}" type="datetimeFigureOut">
              <a:rPr lang="de-DE" smtClean="0"/>
              <a:t>01.06.2022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9D4D-24B8-4FF9-9EBD-7CBB26916A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9397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AE2A-96BA-4701-8ABC-E27CA83AEDE2}" type="datetimeFigureOut">
              <a:rPr lang="de-DE" smtClean="0"/>
              <a:t>01.06.2022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9D4D-24B8-4FF9-9EBD-7CBB26916A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1509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AE2A-96BA-4701-8ABC-E27CA83AEDE2}" type="datetimeFigureOut">
              <a:rPr lang="de-DE" smtClean="0"/>
              <a:t>01.06.2022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9D4D-24B8-4FF9-9EBD-7CBB26916A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911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AE2A-96BA-4701-8ABC-E27CA83AEDE2}" type="datetimeFigureOut">
              <a:rPr lang="de-DE" smtClean="0"/>
              <a:t>01.06.2022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9D4D-24B8-4FF9-9EBD-7CBB26916A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0155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2AE2A-96BA-4701-8ABC-E27CA83AEDE2}" type="datetimeFigureOut">
              <a:rPr lang="de-DE" smtClean="0"/>
              <a:t>01.06.2022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A9D4D-24B8-4FF9-9EBD-7CBB26916A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376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gif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92479" y="672662"/>
            <a:ext cx="10554789" cy="3794235"/>
          </a:xfrm>
        </p:spPr>
        <p:txBody>
          <a:bodyPr>
            <a:normAutofit/>
          </a:bodyPr>
          <a:lstStyle/>
          <a:p>
            <a:r>
              <a:rPr lang="en-US" dirty="0" smtClean="0"/>
              <a:t>Individual Patient Data </a:t>
            </a:r>
            <a:br>
              <a:rPr lang="en-US" dirty="0" smtClean="0"/>
            </a:br>
            <a:r>
              <a:rPr lang="en-US" dirty="0" smtClean="0"/>
              <a:t>from Clinical Trials:</a:t>
            </a:r>
            <a:br>
              <a:rPr lang="en-US" dirty="0" smtClean="0"/>
            </a:br>
            <a:r>
              <a:rPr lang="en-US" dirty="0" smtClean="0"/>
              <a:t>An introduction in their use and sharing practices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55531" y="4878899"/>
            <a:ext cx="9144000" cy="1051560"/>
          </a:xfrm>
        </p:spPr>
        <p:txBody>
          <a:bodyPr>
            <a:normAutofit/>
          </a:bodyPr>
          <a:lstStyle/>
          <a:p>
            <a:r>
              <a:rPr lang="de-DE" sz="2000" dirty="0" smtClean="0"/>
              <a:t>Prof. Dr. Ulrich Mansmann</a:t>
            </a:r>
            <a:br>
              <a:rPr lang="de-DE" sz="2000" dirty="0" smtClean="0"/>
            </a:br>
            <a:r>
              <a:rPr lang="de-DE" sz="2000" dirty="0" smtClean="0"/>
              <a:t>IBE, LMU</a:t>
            </a:r>
            <a:br>
              <a:rPr lang="de-DE" sz="2000" dirty="0" smtClean="0"/>
            </a:br>
            <a:r>
              <a:rPr lang="de-DE" sz="2000" dirty="0" err="1" smtClean="0"/>
              <a:t>ulrich.mansmann@lmu</a:t>
            </a:r>
            <a:endParaRPr lang="de-DE" sz="20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2377"/>
            <a:ext cx="1121118" cy="73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312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IPD Sharing - the beginning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566041"/>
            <a:ext cx="10515600" cy="4610922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IPD Sharing in clinical study groups (</a:t>
            </a:r>
            <a:r>
              <a:rPr lang="en-US" sz="2000" dirty="0" err="1" smtClean="0"/>
              <a:t>Hasford</a:t>
            </a:r>
            <a:r>
              <a:rPr lang="en-US" sz="2000" dirty="0" smtClean="0"/>
              <a:t> et al,</a:t>
            </a:r>
            <a:r>
              <a:rPr lang="de-DE" sz="2000" dirty="0"/>
              <a:t> J </a:t>
            </a:r>
            <a:r>
              <a:rPr lang="de-DE" sz="2000" dirty="0" err="1"/>
              <a:t>Natl</a:t>
            </a:r>
            <a:r>
              <a:rPr lang="de-DE" sz="2000" dirty="0"/>
              <a:t> Cancer </a:t>
            </a:r>
            <a:r>
              <a:rPr lang="de-DE" sz="2000" dirty="0" err="1"/>
              <a:t>Inst</a:t>
            </a:r>
            <a:r>
              <a:rPr lang="de-DE" sz="2000" dirty="0"/>
              <a:t>. </a:t>
            </a:r>
            <a:r>
              <a:rPr lang="de-DE" sz="2000" dirty="0" smtClean="0"/>
              <a:t>1998</a:t>
            </a:r>
            <a:r>
              <a:rPr lang="en-US" sz="2000" dirty="0" smtClean="0"/>
              <a:t>)</a:t>
            </a:r>
            <a:endParaRPr lang="en-US" sz="2000" baseline="30000" dirty="0" smtClean="0"/>
          </a:p>
          <a:p>
            <a:r>
              <a:rPr lang="en-US" sz="2000" dirty="0" smtClean="0"/>
              <a:t>In </a:t>
            </a:r>
            <a:r>
              <a:rPr lang="en-US" sz="2000" dirty="0"/>
              <a:t>November 2012 Dr. Guido </a:t>
            </a:r>
            <a:r>
              <a:rPr lang="en-US" sz="2000" dirty="0" err="1"/>
              <a:t>Rasi</a:t>
            </a:r>
            <a:r>
              <a:rPr lang="en-US" sz="2000" dirty="0"/>
              <a:t>, the current executive director of the European Medicines Agency (</a:t>
            </a:r>
            <a:r>
              <a:rPr lang="en-US" sz="2000" b="1" dirty="0">
                <a:solidFill>
                  <a:schemeClr val="accent6"/>
                </a:solidFill>
              </a:rPr>
              <a:t>EMA</a:t>
            </a:r>
            <a:r>
              <a:rPr lang="en-US" sz="2000" dirty="0"/>
              <a:t>), announced that “ . . . we are not here to decide if we publish clinical-trial data, but how</a:t>
            </a:r>
            <a:r>
              <a:rPr lang="en-US" sz="2000" dirty="0" smtClean="0"/>
              <a:t>!”</a:t>
            </a:r>
          </a:p>
          <a:p>
            <a:r>
              <a:rPr lang="en-US" sz="2000" dirty="0" smtClean="0"/>
              <a:t>The </a:t>
            </a:r>
            <a:r>
              <a:rPr lang="en-US" sz="2000" b="1" dirty="0">
                <a:solidFill>
                  <a:schemeClr val="accent6"/>
                </a:solidFill>
              </a:rPr>
              <a:t>US FDA </a:t>
            </a:r>
            <a:r>
              <a:rPr lang="en-US" sz="2000" dirty="0"/>
              <a:t>have discussed the availability of de-identified and masked data derived from medical product applications (FDA, 2013</a:t>
            </a:r>
            <a:r>
              <a:rPr lang="en-US" sz="2000" dirty="0" smtClean="0"/>
              <a:t>).</a:t>
            </a:r>
          </a:p>
          <a:p>
            <a:r>
              <a:rPr lang="en-US" sz="2000" b="1" dirty="0">
                <a:solidFill>
                  <a:schemeClr val="accent6"/>
                </a:solidFill>
              </a:rPr>
              <a:t>Also medical journals insist on more transparency before publishing </a:t>
            </a:r>
            <a:r>
              <a:rPr lang="en-US" sz="2000" b="1" dirty="0" smtClean="0">
                <a:solidFill>
                  <a:schemeClr val="accent6"/>
                </a:solidFill>
              </a:rPr>
              <a:t>papers</a:t>
            </a:r>
            <a:r>
              <a:rPr lang="en-US" sz="2000" dirty="0" smtClean="0"/>
              <a:t>: BMJ </a:t>
            </a:r>
            <a:r>
              <a:rPr lang="en-US" sz="2000" dirty="0"/>
              <a:t>Open Data </a:t>
            </a:r>
            <a:r>
              <a:rPr lang="en-US" sz="2000" dirty="0" smtClean="0"/>
              <a:t>Campaign. The </a:t>
            </a:r>
            <a:r>
              <a:rPr lang="en-US" sz="2000" dirty="0"/>
              <a:t>BMJ will no longer publish any trial of drugs or devices where the authors do not commit to making the relevant anonymized patient-level data available, upon reasonable request</a:t>
            </a:r>
            <a:r>
              <a:rPr lang="en-US" sz="2000" dirty="0" smtClean="0"/>
              <a:t>.</a:t>
            </a:r>
          </a:p>
          <a:p>
            <a:r>
              <a:rPr lang="en-US" sz="2000" dirty="0"/>
              <a:t>There are also individual proposals by </a:t>
            </a:r>
            <a:r>
              <a:rPr lang="en-US" sz="2000" b="1" dirty="0">
                <a:solidFill>
                  <a:schemeClr val="accent6"/>
                </a:solidFill>
              </a:rPr>
              <a:t>pharmaceutical companies </a:t>
            </a:r>
            <a:r>
              <a:rPr lang="en-US" sz="2000" dirty="0"/>
              <a:t>on how to share clinical trial data at the patient </a:t>
            </a:r>
            <a:r>
              <a:rPr lang="en-US" sz="2000" dirty="0" smtClean="0"/>
              <a:t>level: GlaxoSmithKline </a:t>
            </a:r>
            <a:r>
              <a:rPr lang="en-US" sz="2000" dirty="0"/>
              <a:t>Data Transparency Initiative or </a:t>
            </a:r>
            <a:r>
              <a:rPr lang="en-US" sz="2000" b="1" dirty="0">
                <a:solidFill>
                  <a:schemeClr val="accent6"/>
                </a:solidFill>
              </a:rPr>
              <a:t>Roche Global Policy on Sharing of Clinical Trial Data</a:t>
            </a:r>
            <a:r>
              <a:rPr lang="en-US" sz="2000" dirty="0"/>
              <a:t>. In these proposals researchers may receive access to </a:t>
            </a:r>
            <a:r>
              <a:rPr lang="en-US" sz="2000" dirty="0" smtClean="0"/>
              <a:t>patient-level </a:t>
            </a:r>
            <a:r>
              <a:rPr lang="en-US" sz="2000" dirty="0"/>
              <a:t>data </a:t>
            </a:r>
            <a:r>
              <a:rPr lang="en-US" sz="2000" dirty="0" smtClean="0"/>
              <a:t>after requests </a:t>
            </a:r>
            <a:r>
              <a:rPr lang="en-US" sz="2000" dirty="0"/>
              <a:t>have been reviewed by an (independent) panel of experts. </a:t>
            </a:r>
            <a:r>
              <a:rPr lang="en-US" sz="2000" b="1" dirty="0">
                <a:solidFill>
                  <a:schemeClr val="accent6"/>
                </a:solidFill>
              </a:rPr>
              <a:t>A joint statement was issued by EFPIA and PhRMA on “Principles for Responsible Clinical Trial Data Sharing” (EFPIA and PhRMA, 2013</a:t>
            </a:r>
            <a:r>
              <a:rPr lang="en-US" sz="2000" b="1" dirty="0" smtClean="0">
                <a:solidFill>
                  <a:schemeClr val="accent6"/>
                </a:solidFill>
              </a:rPr>
              <a:t>)</a:t>
            </a:r>
            <a:r>
              <a:rPr lang="en-US" sz="2000" dirty="0" smtClean="0"/>
              <a:t>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2377"/>
            <a:ext cx="1121118" cy="73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700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IPD Sharing – some relevant issues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566041"/>
            <a:ext cx="10515600" cy="39624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Validating </a:t>
            </a:r>
            <a:r>
              <a:rPr lang="en-US" sz="2400" dirty="0"/>
              <a:t>the original study </a:t>
            </a:r>
            <a:r>
              <a:rPr lang="en-US" sz="2400" dirty="0" smtClean="0"/>
              <a:t>results, investigating </a:t>
            </a:r>
            <a:r>
              <a:rPr lang="en-US" sz="2400" dirty="0"/>
              <a:t>their </a:t>
            </a:r>
            <a:r>
              <a:rPr lang="en-US" sz="2400" b="1" dirty="0" smtClean="0">
                <a:solidFill>
                  <a:schemeClr val="accent6"/>
                </a:solidFill>
              </a:rPr>
              <a:t>robustness</a:t>
            </a:r>
            <a:endParaRPr lang="en-US" sz="2000" b="1" dirty="0" smtClean="0">
              <a:solidFill>
                <a:schemeClr val="accent6"/>
              </a:solidFill>
            </a:endParaRPr>
          </a:p>
          <a:p>
            <a:r>
              <a:rPr lang="en-US" sz="2400" dirty="0" smtClean="0"/>
              <a:t>Reuse </a:t>
            </a:r>
            <a:r>
              <a:rPr lang="en-US" sz="2400" dirty="0"/>
              <a:t>of clinical trial data for </a:t>
            </a:r>
            <a:r>
              <a:rPr lang="en-US" sz="2400" b="1" dirty="0">
                <a:solidFill>
                  <a:schemeClr val="accent6"/>
                </a:solidFill>
              </a:rPr>
              <a:t>secondary </a:t>
            </a:r>
            <a:r>
              <a:rPr lang="en-US" sz="2400" b="1" dirty="0" smtClean="0">
                <a:solidFill>
                  <a:schemeClr val="accent6"/>
                </a:solidFill>
              </a:rPr>
              <a:t>research</a:t>
            </a:r>
          </a:p>
          <a:p>
            <a:r>
              <a:rPr lang="en-US" sz="2400" dirty="0"/>
              <a:t>Higher levels of evidence will be provided by </a:t>
            </a:r>
            <a:r>
              <a:rPr lang="en-US" sz="2400" b="1" dirty="0">
                <a:solidFill>
                  <a:schemeClr val="accent6"/>
                </a:solidFill>
              </a:rPr>
              <a:t>studies with a protocol written before access to the data</a:t>
            </a:r>
            <a:r>
              <a:rPr lang="en-US" sz="2400" dirty="0"/>
              <a:t>. </a:t>
            </a:r>
          </a:p>
          <a:p>
            <a:pPr lvl="1"/>
            <a:r>
              <a:rPr lang="en-US" sz="2000" b="1" dirty="0" smtClean="0">
                <a:solidFill>
                  <a:schemeClr val="accent6"/>
                </a:solidFill>
              </a:rPr>
              <a:t>IPD base meta-analysis </a:t>
            </a:r>
            <a:r>
              <a:rPr lang="en-US" sz="2000" dirty="0" smtClean="0"/>
              <a:t>(subgroup, surrogate, prediction, personalized medicine) </a:t>
            </a:r>
          </a:p>
          <a:p>
            <a:pPr lvl="1"/>
            <a:r>
              <a:rPr lang="en-US" sz="2000" b="1" dirty="0" smtClean="0">
                <a:solidFill>
                  <a:schemeClr val="accent6"/>
                </a:solidFill>
              </a:rPr>
              <a:t>Combining IPD with biobanks</a:t>
            </a:r>
            <a:r>
              <a:rPr lang="en-US" sz="2000" dirty="0" smtClean="0"/>
              <a:t>: analysis </a:t>
            </a:r>
            <a:r>
              <a:rPr lang="en-US" sz="2000" dirty="0"/>
              <a:t>of stored specimen samples to investigate hypotheses arising outside the trials on the basis of the completed clinical data observed in those trials</a:t>
            </a:r>
            <a:r>
              <a:rPr lang="en-US" sz="2000" dirty="0" smtClean="0"/>
              <a:t>.</a:t>
            </a:r>
          </a:p>
          <a:p>
            <a:r>
              <a:rPr lang="en-US" sz="2400" dirty="0"/>
              <a:t>Full </a:t>
            </a:r>
            <a:r>
              <a:rPr lang="en-US" sz="2400" b="1" dirty="0" smtClean="0">
                <a:solidFill>
                  <a:schemeClr val="accent6"/>
                </a:solidFill>
              </a:rPr>
              <a:t>explorative </a:t>
            </a:r>
            <a:r>
              <a:rPr lang="en-US" sz="2400" b="1" dirty="0">
                <a:solidFill>
                  <a:schemeClr val="accent6"/>
                </a:solidFill>
              </a:rPr>
              <a:t>discovery </a:t>
            </a:r>
            <a:r>
              <a:rPr lang="en-US" sz="2400" dirty="0"/>
              <a:t>using data mining methodology provides a lower level of evidence but may reveal new and useful results</a:t>
            </a:r>
            <a:r>
              <a:rPr lang="en-US" sz="2400" dirty="0" smtClean="0"/>
              <a:t>. In house IPD sharing activities by pharmaceutical companies (Pfizer, Novartis, Roche, …)</a:t>
            </a:r>
            <a:endParaRPr lang="de-DE" sz="24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2377"/>
            <a:ext cx="1121118" cy="73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21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Political initiatives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566040"/>
            <a:ext cx="10515600" cy="4333597"/>
          </a:xfrm>
        </p:spPr>
        <p:txBody>
          <a:bodyPr>
            <a:normAutofit/>
          </a:bodyPr>
          <a:lstStyle/>
          <a:p>
            <a:r>
              <a:rPr lang="en-US" dirty="0" smtClean="0"/>
              <a:t>Organization </a:t>
            </a:r>
            <a:r>
              <a:rPr lang="en-US" dirty="0"/>
              <a:t>for </a:t>
            </a:r>
            <a:r>
              <a:rPr lang="en-US" dirty="0" smtClean="0"/>
              <a:t>Economic Cooperation </a:t>
            </a:r>
            <a:r>
              <a:rPr lang="en-US" dirty="0"/>
              <a:t>and </a:t>
            </a:r>
            <a:r>
              <a:rPr lang="en-US" dirty="0" smtClean="0"/>
              <a:t>Development (OECD)</a:t>
            </a:r>
          </a:p>
          <a:p>
            <a:r>
              <a:rPr lang="en-US" dirty="0" smtClean="0"/>
              <a:t>European Commission</a:t>
            </a:r>
          </a:p>
          <a:p>
            <a:r>
              <a:rPr lang="en-US" dirty="0" smtClean="0"/>
              <a:t>National </a:t>
            </a:r>
            <a:r>
              <a:rPr lang="en-US" dirty="0"/>
              <a:t>Institutes </a:t>
            </a:r>
            <a:r>
              <a:rPr lang="en-US" dirty="0" smtClean="0"/>
              <a:t>of Health </a:t>
            </a:r>
            <a:r>
              <a:rPr lang="en-US" dirty="0"/>
              <a:t>(NIH) </a:t>
            </a:r>
            <a:endParaRPr lang="en-US" dirty="0" smtClean="0"/>
          </a:p>
          <a:p>
            <a:r>
              <a:rPr lang="en-US" dirty="0" smtClean="0"/>
              <a:t>G8 science ministers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i="1" dirty="0" smtClean="0"/>
              <a:t>Publicly </a:t>
            </a:r>
            <a:r>
              <a:rPr lang="en-US" sz="2400" i="1" dirty="0"/>
              <a:t>funded </a:t>
            </a:r>
            <a:r>
              <a:rPr lang="en-US" sz="2400" i="1" dirty="0" smtClean="0"/>
              <a:t>research data </a:t>
            </a:r>
            <a:r>
              <a:rPr lang="en-US" sz="2400" i="1" dirty="0"/>
              <a:t>are a public good, produced in </a:t>
            </a:r>
            <a:r>
              <a:rPr lang="en-US" sz="2400" i="1" dirty="0" smtClean="0"/>
              <a:t>the</a:t>
            </a:r>
            <a:r>
              <a:rPr lang="en-US" sz="2000" i="1" dirty="0" smtClean="0"/>
              <a:t> </a:t>
            </a:r>
            <a:r>
              <a:rPr lang="en-US" sz="2400" i="1" dirty="0" smtClean="0"/>
              <a:t>public </a:t>
            </a:r>
            <a:r>
              <a:rPr lang="en-US" sz="2400" i="1" dirty="0"/>
              <a:t>interest, which should be made openly </a:t>
            </a:r>
            <a:r>
              <a:rPr lang="en-US" sz="2400" i="1" dirty="0" smtClean="0"/>
              <a:t>available with </a:t>
            </a:r>
            <a:r>
              <a:rPr lang="en-US" sz="2400" i="1" dirty="0"/>
              <a:t>as few restrictions as possible in a timely and </a:t>
            </a:r>
            <a:r>
              <a:rPr lang="en-US" sz="2400" i="1" dirty="0" smtClean="0"/>
              <a:t>responsible manner</a:t>
            </a:r>
          </a:p>
          <a:p>
            <a:pPr marL="0" indent="0">
              <a:buNone/>
            </a:pPr>
            <a:r>
              <a:rPr lang="de-DE" sz="1600" dirty="0" err="1"/>
              <a:t>July</a:t>
            </a:r>
            <a:r>
              <a:rPr lang="de-DE" sz="1600" dirty="0"/>
              <a:t> 2015</a:t>
            </a:r>
            <a:br>
              <a:rPr lang="de-DE" sz="1600" dirty="0"/>
            </a:br>
            <a:r>
              <a:rPr lang="de-DE" sz="1600" dirty="0"/>
              <a:t>https://www.oecd.org/sti/inno/38500813.pdf</a:t>
            </a:r>
            <a:endParaRPr lang="de-DE" sz="1200" i="1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2377"/>
            <a:ext cx="1121118" cy="73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679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6766" y="354614"/>
            <a:ext cx="3849414" cy="5499647"/>
          </a:xfrm>
        </p:spPr>
        <p:txBody>
          <a:bodyPr>
            <a:normAutofit/>
          </a:bodyPr>
          <a:lstStyle/>
          <a:p>
            <a:r>
              <a:rPr lang="de-DE" dirty="0" smtClean="0"/>
              <a:t>IPD Sharing</a:t>
            </a:r>
            <a:br>
              <a:rPr lang="de-DE" dirty="0" smtClean="0"/>
            </a:br>
            <a:r>
              <a:rPr lang="de-DE" dirty="0" smtClean="0"/>
              <a:t>- </a:t>
            </a:r>
            <a:r>
              <a:rPr lang="en-US" dirty="0"/>
              <a:t>Major aspects of sharing and reuse of data from clinical trials. </a:t>
            </a:r>
            <a:br>
              <a:rPr lang="en-US" dirty="0"/>
            </a:b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2377"/>
            <a:ext cx="1121118" cy="735623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946" y="549377"/>
            <a:ext cx="5707062" cy="539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544235" y="6337019"/>
            <a:ext cx="4319587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msgothic" charset="0"/>
              </a:defRPr>
            </a:lvl1pPr>
            <a:lvl2pPr marL="431800" indent="-2159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msgothic" charset="0"/>
              </a:defRPr>
            </a:lvl2pPr>
            <a:lvl3pPr marL="647700" indent="-2159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msgothic" charset="0"/>
              </a:defRPr>
            </a:lvl3pPr>
            <a:lvl4pPr marL="863600" indent="-2159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msgothic" charset="0"/>
              </a:defRPr>
            </a:lvl4pPr>
            <a:lvl5pPr marL="1079500" indent="-2159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msgothic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msgothic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msgothic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msgothic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msgothic" charset="0"/>
              </a:defRPr>
            </a:lvl9pPr>
          </a:lstStyle>
          <a:p>
            <a:r>
              <a:rPr lang="en-GB" altLang="de-DE" sz="1200" b="1">
                <a:latin typeface="Arial" panose="020B0604020202020204" pitchFamily="34" charset="0"/>
              </a:rPr>
              <a:t>Christian Ohmann et al. BMJ Open 2017;7:e018647</a:t>
            </a:r>
          </a:p>
        </p:txBody>
      </p:sp>
    </p:spTree>
    <p:extLst>
      <p:ext uri="{BB962C8B-B14F-4D97-AF65-F5344CB8AC3E}">
        <p14:creationId xmlns:p14="http://schemas.microsoft.com/office/powerpoint/2010/main" val="2107757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Metadata – a lesson learned from librarians</a:t>
            </a:r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2377"/>
            <a:ext cx="1121118" cy="735623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683172" y="1690688"/>
            <a:ext cx="1067062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Metadata</a:t>
            </a:r>
            <a:r>
              <a:rPr lang="en-US" dirty="0"/>
              <a:t> is "data that provides information about other data</a:t>
            </a:r>
            <a:r>
              <a:rPr lang="en-US" dirty="0" smtClean="0"/>
              <a:t>", but </a:t>
            </a:r>
            <a:r>
              <a:rPr lang="en-US" dirty="0"/>
              <a:t>not the content of the </a:t>
            </a:r>
            <a:r>
              <a:rPr lang="en-US" dirty="0" smtClean="0"/>
              <a:t>data.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Distinct types </a:t>
            </a:r>
            <a:r>
              <a:rPr lang="en-US" dirty="0"/>
              <a:t>of </a:t>
            </a:r>
            <a:r>
              <a:rPr lang="en-US" b="1" dirty="0" smtClean="0">
                <a:solidFill>
                  <a:schemeClr val="accent6"/>
                </a:solidFill>
              </a:rPr>
              <a:t>metadata</a:t>
            </a:r>
            <a:r>
              <a:rPr lang="en-US" dirty="0" smtClean="0"/>
              <a:t>:</a:t>
            </a:r>
            <a:br>
              <a:rPr lang="en-US" dirty="0" smtClean="0"/>
            </a:b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6"/>
                </a:solidFill>
              </a:rPr>
              <a:t>Descriptive metadata </a:t>
            </a:r>
            <a:r>
              <a:rPr lang="en-US" dirty="0"/>
              <a:t>— the descriptive information about a resource. It is used for discovery and identification. It includes elements such as title, abstract, author, and </a:t>
            </a:r>
            <a:r>
              <a:rPr lang="en-US" dirty="0" smtClean="0"/>
              <a:t>keywords.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6"/>
                </a:solidFill>
              </a:rPr>
              <a:t>Structural metadata </a:t>
            </a:r>
            <a:r>
              <a:rPr lang="en-US" dirty="0"/>
              <a:t>— metadata about containers of data and indicates how compound objects are put together, for example, how pages are ordered to form chapters.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It </a:t>
            </a:r>
            <a:r>
              <a:rPr lang="en-US" dirty="0"/>
              <a:t>describes the types, versions, relationships and other characteristics of digital </a:t>
            </a:r>
            <a:r>
              <a:rPr lang="en-US" dirty="0" smtClean="0"/>
              <a:t>materials.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6"/>
                </a:solidFill>
              </a:rPr>
              <a:t>Administrative metadata </a:t>
            </a:r>
            <a:r>
              <a:rPr lang="en-US" dirty="0"/>
              <a:t>— the information to help manage a resource, like resource type, permissions, and when and how it was </a:t>
            </a:r>
            <a:r>
              <a:rPr lang="en-US" dirty="0" smtClean="0"/>
              <a:t>created.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6"/>
                </a:solidFill>
              </a:rPr>
              <a:t>Reference metadata </a:t>
            </a:r>
            <a:r>
              <a:rPr lang="en-US" dirty="0"/>
              <a:t>— the information about the contents and quality of statistical </a:t>
            </a:r>
            <a:r>
              <a:rPr lang="en-US" dirty="0" smtClean="0"/>
              <a:t>data.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6"/>
                </a:solidFill>
              </a:rPr>
              <a:t>Statistical metadata</a:t>
            </a:r>
            <a:r>
              <a:rPr lang="en-US" dirty="0" smtClean="0"/>
              <a:t>, also </a:t>
            </a:r>
            <a:r>
              <a:rPr lang="en-US" dirty="0"/>
              <a:t>called process data, may describe processes that collect, process, or produce statistical </a:t>
            </a:r>
            <a:r>
              <a:rPr lang="en-US" dirty="0" smtClean="0"/>
              <a:t>data.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6"/>
                </a:solidFill>
              </a:rPr>
              <a:t>Legal metadata </a:t>
            </a:r>
            <a:r>
              <a:rPr lang="en-US" dirty="0"/>
              <a:t>— provides information about the creator, copyright holder, and public licensing, if provided.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8103476" y="6316717"/>
            <a:ext cx="32503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https://en.wikipedia.org/wiki/Metadata</a:t>
            </a:r>
          </a:p>
        </p:txBody>
      </p:sp>
    </p:spTree>
    <p:extLst>
      <p:ext uri="{BB962C8B-B14F-4D97-AF65-F5344CB8AC3E}">
        <p14:creationId xmlns:p14="http://schemas.microsoft.com/office/powerpoint/2010/main" val="1410971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CDISC – a data processing framework oriented on IPD Sharing</a:t>
            </a:r>
            <a:br>
              <a:rPr lang="en-GB" dirty="0" smtClean="0"/>
            </a:br>
            <a:r>
              <a:rPr lang="en-GB" sz="2000" dirty="0" smtClean="0"/>
              <a:t>Clinical Data Interchange Standards Consortium</a:t>
            </a:r>
            <a:endParaRPr lang="en-GB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007" y="1886601"/>
            <a:ext cx="10800000" cy="4870589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2377"/>
            <a:ext cx="1121118" cy="735623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1094605" y="4952825"/>
            <a:ext cx="26568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The </a:t>
            </a:r>
            <a:r>
              <a:rPr lang="en-US" sz="1400" dirty="0"/>
              <a:t>US regulatory agency FDA has a large in-house statistics department that routinely re-analyses the data of pivotal </a:t>
            </a:r>
            <a:r>
              <a:rPr lang="en-US" sz="1400" dirty="0" smtClean="0"/>
              <a:t>trials.</a:t>
            </a:r>
            <a:r>
              <a:rPr lang="en-US" sz="1400" dirty="0"/>
              <a:t> </a:t>
            </a:r>
            <a:r>
              <a:rPr lang="en-US" sz="1400" dirty="0" err="1"/>
              <a:t>ADaM</a:t>
            </a:r>
            <a:r>
              <a:rPr lang="en-US" sz="1400" dirty="0"/>
              <a:t> is one of the required standards for data submission to FDA (U.S.) and PMDA (Japan</a:t>
            </a:r>
            <a:r>
              <a:rPr lang="en-US" sz="1400" dirty="0" smtClean="0"/>
              <a:t>).</a:t>
            </a:r>
            <a:endParaRPr lang="de-DE" sz="1400" dirty="0"/>
          </a:p>
        </p:txBody>
      </p:sp>
      <p:sp>
        <p:nvSpPr>
          <p:cNvPr id="6" name="Textfeld 5"/>
          <p:cNvSpPr txBox="1"/>
          <p:nvPr/>
        </p:nvSpPr>
        <p:spPr>
          <a:xfrm>
            <a:off x="9038492" y="4721993"/>
            <a:ext cx="297251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ADaM</a:t>
            </a:r>
            <a:r>
              <a:rPr lang="en-US" sz="1400" dirty="0"/>
              <a:t> defines dataset and metadata standards that </a:t>
            </a:r>
            <a:r>
              <a:rPr lang="en-US" sz="1400" dirty="0" smtClean="0"/>
              <a:t>support </a:t>
            </a:r>
            <a:r>
              <a:rPr lang="en-US" sz="1400" dirty="0"/>
              <a:t>e</a:t>
            </a:r>
            <a:r>
              <a:rPr lang="en-US" sz="1400" dirty="0" smtClean="0"/>
              <a:t>fficient </a:t>
            </a:r>
            <a:r>
              <a:rPr lang="en-US" sz="1400" dirty="0"/>
              <a:t>generation, replication, and review of clinical trial statistical analyses, </a:t>
            </a:r>
            <a:r>
              <a:rPr lang="en-US" sz="1400" dirty="0" smtClean="0"/>
              <a:t>and traceability </a:t>
            </a:r>
            <a:r>
              <a:rPr lang="en-US" sz="1400" dirty="0"/>
              <a:t>among analysis results, analysis data, and data represented in the </a:t>
            </a:r>
            <a:r>
              <a:rPr lang="en-US" sz="1400" b="1" dirty="0">
                <a:solidFill>
                  <a:schemeClr val="accent6"/>
                </a:solidFill>
              </a:rPr>
              <a:t>Study Data Tabulation Model </a:t>
            </a:r>
            <a:r>
              <a:rPr lang="en-US" sz="1400" dirty="0"/>
              <a:t>(SDTM).</a:t>
            </a:r>
            <a:r>
              <a:rPr lang="en-US" sz="1600" dirty="0" smtClean="0"/>
              <a:t>​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83937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58" y="196054"/>
            <a:ext cx="5736000" cy="540000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3311" y="196054"/>
            <a:ext cx="5760000" cy="511863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2377"/>
            <a:ext cx="1121118" cy="73562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1229" y="5770188"/>
            <a:ext cx="1596521" cy="72000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7742760" y="5937711"/>
            <a:ext cx="2621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BMJ Open Data Campaign</a:t>
            </a:r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862146" y="5688623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SDTM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0729546" y="5596054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ADaM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6580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IPD Metaanalysis</a:t>
            </a:r>
            <a:endParaRPr lang="en-US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066" y="665117"/>
            <a:ext cx="3044734" cy="3044734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565" y="2354036"/>
            <a:ext cx="5467350" cy="3543300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3311371" y="6406795"/>
            <a:ext cx="90674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https://methods.cochrane.org/news/individual-participant-data-meta-analysis-everything-you-always-wanted-know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2377"/>
            <a:ext cx="1121118" cy="73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54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IPD Sharing – </a:t>
            </a:r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do </a:t>
            </a:r>
            <a:r>
              <a:rPr lang="de-DE" dirty="0" err="1" smtClean="0"/>
              <a:t>it</a:t>
            </a:r>
            <a:r>
              <a:rPr lang="de-DE" dirty="0" smtClean="0"/>
              <a:t>?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82" y="1498321"/>
            <a:ext cx="6514286" cy="507619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7491" y="4539961"/>
            <a:ext cx="4604509" cy="203455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2377"/>
            <a:ext cx="1121118" cy="73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05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IPD Sharing – </a:t>
            </a:r>
            <a:r>
              <a:rPr lang="de-DE" dirty="0" err="1" smtClean="0"/>
              <a:t>Pharma</a:t>
            </a:r>
            <a:r>
              <a:rPr lang="de-DE" dirty="0" smtClean="0"/>
              <a:t> Standard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6904762" cy="4580952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7491" y="4539961"/>
            <a:ext cx="4604509" cy="203455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2377"/>
            <a:ext cx="1121118" cy="73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01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IPD Sharing Platforms</a:t>
            </a:r>
            <a:endParaRPr lang="en-US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436" y="1735041"/>
            <a:ext cx="3600000" cy="171119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281" y="3997826"/>
            <a:ext cx="3600000" cy="2575936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0899" y="2844257"/>
            <a:ext cx="3600000" cy="2457185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8321964" y="5597236"/>
            <a:ext cx="2697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https://yoda.yale.edu/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4860498" y="6120856"/>
            <a:ext cx="1801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https://vivli.org/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5027431" y="1690688"/>
            <a:ext cx="5224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https://www.clinicalstudydatarequest.com/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2377"/>
            <a:ext cx="1121118" cy="73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05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IPD Sharing Platforms </a:t>
            </a:r>
            <a:r>
              <a:rPr lang="en-US" smtClean="0"/>
              <a:t>- is </a:t>
            </a:r>
            <a:r>
              <a:rPr lang="en-US" dirty="0" smtClean="0"/>
              <a:t>the juice worth the squeeze?</a:t>
            </a:r>
            <a:endParaRPr lang="en-US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2377"/>
            <a:ext cx="1121118" cy="735623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838200" y="2228193"/>
            <a:ext cx="105156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N </a:t>
            </a:r>
            <a:r>
              <a:rPr lang="en-US" dirty="0" err="1"/>
              <a:t>Engl</a:t>
            </a:r>
            <a:r>
              <a:rPr lang="en-US" dirty="0"/>
              <a:t> J Med 2016; </a:t>
            </a:r>
            <a:r>
              <a:rPr lang="en-US" dirty="0" smtClean="0"/>
              <a:t>375:1608-1609</a:t>
            </a:r>
            <a:endParaRPr lang="en-US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Data </a:t>
            </a:r>
            <a:r>
              <a:rPr lang="en-US" dirty="0"/>
              <a:t>are </a:t>
            </a:r>
            <a:r>
              <a:rPr lang="en-US" b="1" dirty="0">
                <a:solidFill>
                  <a:schemeClr val="accent6"/>
                </a:solidFill>
              </a:rPr>
              <a:t>not </a:t>
            </a:r>
            <a:r>
              <a:rPr lang="en-US" b="1" dirty="0" smtClean="0">
                <a:solidFill>
                  <a:schemeClr val="accent6"/>
                </a:solidFill>
              </a:rPr>
              <a:t>requested</a:t>
            </a:r>
            <a:r>
              <a:rPr lang="en-US" dirty="0" smtClean="0"/>
              <a:t>: Usage </a:t>
            </a:r>
            <a:r>
              <a:rPr lang="en-US" dirty="0"/>
              <a:t>metrics from repositories such as YODA and CSDR suggest that a large majority of data is not requested or that re-uses may remain </a:t>
            </a:r>
            <a:r>
              <a:rPr lang="en-US" dirty="0" smtClean="0"/>
              <a:t>unpublished.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Practical issues: The </a:t>
            </a:r>
            <a:r>
              <a:rPr lang="en-US" dirty="0"/>
              <a:t>process of data-sharing on these platforms is still </a:t>
            </a:r>
            <a:r>
              <a:rPr lang="en-US" b="1" dirty="0" smtClean="0">
                <a:solidFill>
                  <a:schemeClr val="accent6"/>
                </a:solidFill>
              </a:rPr>
              <a:t>cumbersome</a:t>
            </a:r>
            <a:r>
              <a:rPr lang="en-US" dirty="0" smtClean="0"/>
              <a:t>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Quality: Many </a:t>
            </a:r>
            <a:r>
              <a:rPr lang="en-US" dirty="0"/>
              <a:t>trials where data become available are </a:t>
            </a:r>
            <a:r>
              <a:rPr lang="en-US" b="1" dirty="0">
                <a:solidFill>
                  <a:schemeClr val="accent6"/>
                </a:solidFill>
              </a:rPr>
              <a:t>small, or poorly designed studies </a:t>
            </a:r>
            <a:r>
              <a:rPr lang="en-US" dirty="0"/>
              <a:t>presenting little interest for re-use of their </a:t>
            </a:r>
            <a:r>
              <a:rPr lang="en-US" dirty="0" smtClean="0"/>
              <a:t>data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Large</a:t>
            </a:r>
            <a:r>
              <a:rPr lang="en-US" dirty="0"/>
              <a:t>, </a:t>
            </a:r>
            <a:r>
              <a:rPr lang="en-US" b="1" dirty="0">
                <a:solidFill>
                  <a:schemeClr val="accent6"/>
                </a:solidFill>
              </a:rPr>
              <a:t>pivotal trials</a:t>
            </a:r>
            <a:r>
              <a:rPr lang="en-US" dirty="0"/>
              <a:t> often fail to offer data-sharing. </a:t>
            </a:r>
            <a:endParaRPr lang="en-US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Various </a:t>
            </a:r>
            <a:r>
              <a:rPr lang="en-US" dirty="0"/>
              <a:t>data-sharing platforms are </a:t>
            </a:r>
            <a:r>
              <a:rPr lang="en-US" b="1" dirty="0" err="1">
                <a:solidFill>
                  <a:schemeClr val="accent6"/>
                </a:solidFill>
              </a:rPr>
              <a:t>siloed</a:t>
            </a:r>
            <a:r>
              <a:rPr lang="en-US" b="1" dirty="0">
                <a:solidFill>
                  <a:schemeClr val="accent6"/>
                </a:solidFill>
              </a:rPr>
              <a:t>, re-use is currently difficult to measure </a:t>
            </a:r>
            <a:r>
              <a:rPr lang="en-US" b="1" dirty="0" smtClean="0">
                <a:solidFill>
                  <a:schemeClr val="accent6"/>
                </a:solidFill>
              </a:rPr>
              <a:t>systematically</a:t>
            </a:r>
            <a:r>
              <a:rPr lang="en-US" dirty="0" smtClean="0"/>
              <a:t>, </a:t>
            </a:r>
            <a:r>
              <a:rPr lang="en-US" dirty="0"/>
              <a:t>preventing the evaluation of its benefits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23828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IPD Sharing – The academic experience</a:t>
            </a:r>
            <a:endParaRPr lang="en-US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2377"/>
            <a:ext cx="1121118" cy="735623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3975" y="1690688"/>
            <a:ext cx="6447619" cy="420000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0952" y="6194950"/>
            <a:ext cx="3675485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231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IPD Sharing – The academic experience</a:t>
            </a:r>
            <a:endParaRPr lang="en-US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2377"/>
            <a:ext cx="1121118" cy="735623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0952" y="6194950"/>
            <a:ext cx="3675485" cy="18000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1610" y="1690688"/>
            <a:ext cx="7571428" cy="41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243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sharing – Actions needed</a:t>
            </a:r>
            <a:endParaRPr lang="en-US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2377"/>
            <a:ext cx="1121118" cy="735623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8494" y="1690688"/>
            <a:ext cx="745537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00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needs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done</a:t>
            </a:r>
            <a:r>
              <a:rPr lang="de-DE" dirty="0" smtClean="0"/>
              <a:t>: </a:t>
            </a:r>
            <a:r>
              <a:rPr lang="en-GB" dirty="0"/>
              <a:t>SHARE-CTD</a:t>
            </a:r>
            <a:r>
              <a:rPr lang="de-DE" dirty="0" smtClean="0"/>
              <a:t> 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2377"/>
            <a:ext cx="1121118" cy="73562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428" y="1690688"/>
            <a:ext cx="5657143" cy="4320000"/>
          </a:xfrm>
          <a:prstGeom prst="rect">
            <a:avLst/>
          </a:prstGeom>
          <a:ln>
            <a:noFill/>
          </a:ln>
        </p:spPr>
      </p:pic>
      <p:sp>
        <p:nvSpPr>
          <p:cNvPr id="8" name="Textfeld 7"/>
          <p:cNvSpPr txBox="1"/>
          <p:nvPr/>
        </p:nvSpPr>
        <p:spPr>
          <a:xfrm>
            <a:off x="8472626" y="6305522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Fabian Prasser, Thierry Meurers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00697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needs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done</a:t>
            </a:r>
            <a:r>
              <a:rPr lang="de-DE" dirty="0" smtClean="0"/>
              <a:t>: </a:t>
            </a:r>
            <a:r>
              <a:rPr lang="en-GB" dirty="0"/>
              <a:t>SHARE-CTD</a:t>
            </a:r>
            <a:r>
              <a:rPr lang="de-DE" dirty="0" smtClean="0"/>
              <a:t> 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2377"/>
            <a:ext cx="1121118" cy="735623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9789" y="1450188"/>
            <a:ext cx="8940918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88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731</Words>
  <Application>Microsoft Office PowerPoint</Application>
  <PresentationFormat>Breitbild</PresentationFormat>
  <Paragraphs>61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msgothic</vt:lpstr>
      <vt:lpstr>Wingdings</vt:lpstr>
      <vt:lpstr>Office</vt:lpstr>
      <vt:lpstr>Individual Patient Data  from Clinical Trials: An introduction in their use and sharing practices</vt:lpstr>
      <vt:lpstr>IPD Sharing - the beginning</vt:lpstr>
      <vt:lpstr>IPD Sharing – some relevant issues</vt:lpstr>
      <vt:lpstr>Political initiatives</vt:lpstr>
      <vt:lpstr>IPD Sharing - Major aspects of sharing and reuse of data from clinical trials.  </vt:lpstr>
      <vt:lpstr>Metadata – a lesson learned from librarians</vt:lpstr>
      <vt:lpstr>CDISC – a data processing framework oriented on IPD Sharing Clinical Data Interchange Standards Consortium</vt:lpstr>
      <vt:lpstr>PowerPoint-Präsentation</vt:lpstr>
      <vt:lpstr>IPD Metaanalysis</vt:lpstr>
      <vt:lpstr>IPD Sharing – how to do it?</vt:lpstr>
      <vt:lpstr>IPD Sharing – Pharma Standard</vt:lpstr>
      <vt:lpstr>IPD Sharing Platforms</vt:lpstr>
      <vt:lpstr>IPD Sharing Platforms - is the juice worth the squeeze?</vt:lpstr>
      <vt:lpstr>IPD Sharing – The academic experience</vt:lpstr>
      <vt:lpstr>IPD Sharing – The academic experience</vt:lpstr>
      <vt:lpstr>Data sharing – Actions needed</vt:lpstr>
      <vt:lpstr>What needs to be done: SHARE-CTD </vt:lpstr>
      <vt:lpstr>What needs to be done: SHARE-CTD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Individuelle Patientendaten aus klinischen Studien nutzen und teilen: Eine Einführung</dc:title>
  <dc:creator>mansmann</dc:creator>
  <cp:lastModifiedBy>cniessl</cp:lastModifiedBy>
  <cp:revision>50</cp:revision>
  <cp:lastPrinted>2022-03-04T08:10:11Z</cp:lastPrinted>
  <dcterms:created xsi:type="dcterms:W3CDTF">2021-11-24T07:45:28Z</dcterms:created>
  <dcterms:modified xsi:type="dcterms:W3CDTF">2022-06-01T12:27:40Z</dcterms:modified>
</cp:coreProperties>
</file>